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319" r:id="rId3"/>
    <p:sldId id="317" r:id="rId4"/>
    <p:sldId id="320" r:id="rId5"/>
    <p:sldId id="318" r:id="rId6"/>
    <p:sldId id="316" r:id="rId7"/>
    <p:sldId id="321" r:id="rId8"/>
    <p:sldId id="265" r:id="rId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2C3C27-7E69-4F7F-9E18-55F3BAC78392}"/>
              </a:ext>
            </a:extLst>
          </p:cNvPr>
          <p:cNvSpPr/>
          <p:nvPr/>
        </p:nvSpPr>
        <p:spPr>
          <a:xfrm>
            <a:off x="2007255" y="264887"/>
            <a:ext cx="79336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</a:rPr>
              <a:t>Для разработки электрической схемы необходимо</a:t>
            </a:r>
            <a:r>
              <a:rPr lang="ru-RU" sz="2400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07C97B4-21B7-4A89-85E6-92DD1D8EB454}"/>
              </a:ext>
            </a:extLst>
          </p:cNvPr>
          <p:cNvSpPr/>
          <p:nvPr/>
        </p:nvSpPr>
        <p:spPr>
          <a:xfrm>
            <a:off x="2007255" y="1358411"/>
            <a:ext cx="8688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>
                <a:latin typeface="Arial" panose="020B0604020202020204" pitchFamily="34" charset="0"/>
              </a:rPr>
              <a:t>Иметь понятную задачу. </a:t>
            </a:r>
          </a:p>
          <a:p>
            <a:r>
              <a:rPr lang="ru-RU" sz="2400" dirty="0">
                <a:latin typeface="Arial" panose="020B0604020202020204" pitchFamily="34" charset="0"/>
              </a:rPr>
              <a:t>(Какой цели служит схема и какие действия выполняет)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FFD2AAD-7E36-4D17-AA7F-96F9530D1C9B}"/>
              </a:ext>
            </a:extLst>
          </p:cNvPr>
          <p:cNvSpPr/>
          <p:nvPr/>
        </p:nvSpPr>
        <p:spPr>
          <a:xfrm>
            <a:off x="2007255" y="2468242"/>
            <a:ext cx="8109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</a:rPr>
              <a:t>2. Определиться с оборудованием, с помощью которого возможно реализовать весь необходимый функционал схемы.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39DE5EF-8AE2-438F-9816-A0E402574EEC}"/>
              </a:ext>
            </a:extLst>
          </p:cNvPr>
          <p:cNvSpPr/>
          <p:nvPr/>
        </p:nvSpPr>
        <p:spPr>
          <a:xfrm>
            <a:off x="2007255" y="3947405"/>
            <a:ext cx="8109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</a:rPr>
              <a:t>3. Определиться со способом создания схемы.</a:t>
            </a:r>
          </a:p>
          <a:p>
            <a:r>
              <a:rPr lang="ru-RU" sz="2400" dirty="0">
                <a:latin typeface="Arial" panose="020B0604020202020204" pitchFamily="34" charset="0"/>
              </a:rPr>
              <a:t>(Рисовать от руки на бумаге, рисовать с помощью специальных программ, рисовать в среде с возможностью визуальной проверки работы схемы)</a:t>
            </a:r>
          </a:p>
        </p:txBody>
      </p:sp>
    </p:spTree>
    <p:extLst>
      <p:ext uri="{BB962C8B-B14F-4D97-AF65-F5344CB8AC3E}">
        <p14:creationId xmlns:p14="http://schemas.microsoft.com/office/powerpoint/2010/main" val="353797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 на открытый урок Factory 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7302.1561"/>
                    <p14:bmk name="Закладка 2" time="8342.156300000001"/>
                    <p14:bmk name="Закладка 3" time="13062.1453"/>
                    <p14:bmk name="Закладка 4" time="18252.1345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3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757EF2-4054-4EDC-84EC-44CF7A1D2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4" t="13557" r="4195" b="19730"/>
          <a:stretch/>
        </p:blipFill>
        <p:spPr>
          <a:xfrm>
            <a:off x="4538442" y="849658"/>
            <a:ext cx="6128575" cy="23856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4EE3A4-8F5E-415F-910E-A1201BB44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910" y="3770853"/>
            <a:ext cx="3619849" cy="28280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166B835-8859-4AF2-AD29-8D278FE14EE2}"/>
              </a:ext>
            </a:extLst>
          </p:cNvPr>
          <p:cNvSpPr/>
          <p:nvPr/>
        </p:nvSpPr>
        <p:spPr>
          <a:xfrm>
            <a:off x="1442906" y="1246816"/>
            <a:ext cx="2969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</a:rPr>
              <a:t>Программируемый логический контроллер (ПЛК)</a:t>
            </a:r>
            <a:endParaRPr lang="ru-RU" sz="24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21E389D-A33E-44B1-819F-4EAD4FCADBD4}"/>
              </a:ext>
            </a:extLst>
          </p:cNvPr>
          <p:cNvSpPr/>
          <p:nvPr/>
        </p:nvSpPr>
        <p:spPr>
          <a:xfrm>
            <a:off x="1442906" y="4503143"/>
            <a:ext cx="2969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</a:rPr>
              <a:t>Электромагнитное реле</a:t>
            </a:r>
          </a:p>
        </p:txBody>
      </p:sp>
    </p:spTree>
    <p:extLst>
      <p:ext uri="{BB962C8B-B14F-4D97-AF65-F5344CB8AC3E}">
        <p14:creationId xmlns:p14="http://schemas.microsoft.com/office/powerpoint/2010/main" val="361227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5972" r="12469" b="35417"/>
          <a:stretch/>
        </p:blipFill>
        <p:spPr>
          <a:xfrm>
            <a:off x="3028949" y="214311"/>
            <a:ext cx="6205537" cy="62055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63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Электромагнитное реле — Википедия">
            <a:extLst>
              <a:ext uri="{FF2B5EF4-FFF2-40B4-BE49-F238E27FC236}">
                <a16:creationId xmlns:a16="http://schemas.microsoft.com/office/drawing/2014/main" id="{4B1A4537-FC27-4FDB-A607-05A8725CE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399679" y="2692520"/>
            <a:ext cx="4248376" cy="36883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73A1093-A74E-48A0-9955-10D8AF5EC6A2}"/>
              </a:ext>
            </a:extLst>
          </p:cNvPr>
          <p:cNvGrpSpPr/>
          <p:nvPr/>
        </p:nvGrpSpPr>
        <p:grpSpPr>
          <a:xfrm>
            <a:off x="2330435" y="2692520"/>
            <a:ext cx="4171033" cy="3688363"/>
            <a:chOff x="2330435" y="2692520"/>
            <a:chExt cx="4171033" cy="3688363"/>
          </a:xfrm>
        </p:grpSpPr>
        <p:pic>
          <p:nvPicPr>
            <p:cNvPr id="2050" name="Picture 2" descr="Электромагнитное реле — Википедия">
              <a:extLst>
                <a:ext uri="{FF2B5EF4-FFF2-40B4-BE49-F238E27FC236}">
                  <a16:creationId xmlns:a16="http://schemas.microsoft.com/office/drawing/2014/main" id="{7367D213-45AC-44F4-B47C-9C383914C1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73"/>
            <a:stretch/>
          </p:blipFill>
          <p:spPr bwMode="auto">
            <a:xfrm>
              <a:off x="2330435" y="2692520"/>
              <a:ext cx="4171033" cy="3688363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918BB4C-AC0C-4610-B6D6-8F9D001993C8}"/>
                </a:ext>
              </a:extLst>
            </p:cNvPr>
            <p:cNvSpPr/>
            <p:nvPr/>
          </p:nvSpPr>
          <p:spPr>
            <a:xfrm>
              <a:off x="4655154" y="2839587"/>
              <a:ext cx="690987" cy="520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B6DD18D-41AA-4D35-B2D5-E0FADA24C5EC}"/>
                </a:ext>
              </a:extLst>
            </p:cNvPr>
            <p:cNvSpPr/>
            <p:nvPr/>
          </p:nvSpPr>
          <p:spPr>
            <a:xfrm>
              <a:off x="5615987" y="2894202"/>
              <a:ext cx="690988" cy="4112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16E6A074-8AB4-44B2-A1C5-52B1A21FCC17}"/>
                </a:ext>
              </a:extLst>
            </p:cNvPr>
            <p:cNvSpPr/>
            <p:nvPr/>
          </p:nvSpPr>
          <p:spPr>
            <a:xfrm>
              <a:off x="4136435" y="4770454"/>
              <a:ext cx="690987" cy="520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875236E-0EB8-4DC8-A1B7-07C4DF6F123F}"/>
                </a:ext>
              </a:extLst>
            </p:cNvPr>
            <p:cNvSpPr/>
            <p:nvPr/>
          </p:nvSpPr>
          <p:spPr>
            <a:xfrm>
              <a:off x="5430030" y="2975209"/>
              <a:ext cx="240927" cy="520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5842F98-FE74-4C45-A634-BCCB39D8B1AE}"/>
                </a:ext>
              </a:extLst>
            </p:cNvPr>
            <p:cNvSpPr/>
            <p:nvPr/>
          </p:nvSpPr>
          <p:spPr>
            <a:xfrm>
              <a:off x="3989335" y="4577507"/>
              <a:ext cx="172268" cy="520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29A7C25-F793-410A-B758-30EB1450DD7F}"/>
              </a:ext>
            </a:extLst>
          </p:cNvPr>
          <p:cNvSpPr txBox="1"/>
          <p:nvPr/>
        </p:nvSpPr>
        <p:spPr>
          <a:xfrm>
            <a:off x="5149613" y="2990719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65F0DC-4886-4E20-8BAA-5AC21888C0D0}"/>
              </a:ext>
            </a:extLst>
          </p:cNvPr>
          <p:cNvSpPr txBox="1"/>
          <p:nvPr/>
        </p:nvSpPr>
        <p:spPr>
          <a:xfrm>
            <a:off x="4759398" y="2990719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E5691B-C6DF-4ABA-A11C-401D8FD98E63}"/>
              </a:ext>
            </a:extLst>
          </p:cNvPr>
          <p:cNvSpPr txBox="1"/>
          <p:nvPr/>
        </p:nvSpPr>
        <p:spPr>
          <a:xfrm>
            <a:off x="5670957" y="2987879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AE9D367F-57C4-430D-9B5D-F36671795DB0}"/>
              </a:ext>
            </a:extLst>
          </p:cNvPr>
          <p:cNvGrpSpPr/>
          <p:nvPr/>
        </p:nvGrpSpPr>
        <p:grpSpPr>
          <a:xfrm>
            <a:off x="1993459" y="283127"/>
            <a:ext cx="9402926" cy="1876425"/>
            <a:chOff x="2245129" y="257960"/>
            <a:chExt cx="9402926" cy="1876425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EAED1FDC-1735-41F4-B26A-144A1089686F}"/>
                </a:ext>
              </a:extLst>
            </p:cNvPr>
            <p:cNvSpPr/>
            <p:nvPr/>
          </p:nvSpPr>
          <p:spPr>
            <a:xfrm>
              <a:off x="8848228" y="267938"/>
              <a:ext cx="2799827" cy="18664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C2CA761A-223B-455B-9F8B-1A160E0276F7}"/>
                </a:ext>
              </a:extLst>
            </p:cNvPr>
            <p:cNvGrpSpPr/>
            <p:nvPr/>
          </p:nvGrpSpPr>
          <p:grpSpPr>
            <a:xfrm>
              <a:off x="2245129" y="257960"/>
              <a:ext cx="6588103" cy="1876425"/>
              <a:chOff x="3744730" y="343904"/>
              <a:chExt cx="6588103" cy="1876425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A1E1D7F6-E62C-42DA-9955-64E08AA8F6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34"/>
              <a:stretch/>
            </p:blipFill>
            <p:spPr>
              <a:xfrm>
                <a:off x="3744730" y="343904"/>
                <a:ext cx="6588103" cy="1876425"/>
              </a:xfrm>
              <a:prstGeom prst="rect">
                <a:avLst/>
              </a:prstGeom>
            </p:spPr>
          </p:pic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67B4B5-522D-461A-B448-004BA2F80B3D}"/>
                  </a:ext>
                </a:extLst>
              </p:cNvPr>
              <p:cNvSpPr/>
              <p:nvPr/>
            </p:nvSpPr>
            <p:spPr>
              <a:xfrm>
                <a:off x="3998016" y="1013496"/>
                <a:ext cx="276837" cy="3790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м</a:t>
                </a: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4C5F7090-393B-401D-9426-E7BCEB86B60E}"/>
                  </a:ext>
                </a:extLst>
              </p:cNvPr>
              <p:cNvSpPr/>
              <p:nvPr/>
            </p:nvSpPr>
            <p:spPr>
              <a:xfrm>
                <a:off x="3998016" y="477117"/>
                <a:ext cx="276837" cy="2359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м</a:t>
                </a:r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1D2E0A45-487A-4552-AB66-DCF17A763721}"/>
                  </a:ext>
                </a:extLst>
              </p:cNvPr>
              <p:cNvSpPr/>
              <p:nvPr/>
            </p:nvSpPr>
            <p:spPr>
              <a:xfrm>
                <a:off x="4036137" y="1680107"/>
                <a:ext cx="276837" cy="2359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м</a:t>
                </a:r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CA1B2694-FD67-4DAA-BA59-5AED6A8894ED}"/>
                  </a:ext>
                </a:extLst>
              </p:cNvPr>
              <p:cNvSpPr/>
              <p:nvPr/>
            </p:nvSpPr>
            <p:spPr>
              <a:xfrm>
                <a:off x="6096000" y="634685"/>
                <a:ext cx="4187870" cy="3282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м</a:t>
                </a: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0FDA3FD6-D867-45CC-BDBF-9C470A1EA379}"/>
                  </a:ext>
                </a:extLst>
              </p:cNvPr>
              <p:cNvSpPr/>
              <p:nvPr/>
            </p:nvSpPr>
            <p:spPr>
              <a:xfrm>
                <a:off x="6144963" y="1153148"/>
                <a:ext cx="4187870" cy="3282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м</a:t>
                </a: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D993E004-F4E4-4798-962A-4664ED2C38EB}"/>
                  </a:ext>
                </a:extLst>
              </p:cNvPr>
              <p:cNvSpPr/>
              <p:nvPr/>
            </p:nvSpPr>
            <p:spPr>
              <a:xfrm>
                <a:off x="6117690" y="1823109"/>
                <a:ext cx="4187870" cy="3282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м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68D766-0B04-4698-8123-67798C748B67}"/>
                  </a:ext>
                </a:extLst>
              </p:cNvPr>
              <p:cNvSpPr txBox="1"/>
              <p:nvPr/>
            </p:nvSpPr>
            <p:spPr>
              <a:xfrm>
                <a:off x="5022546" y="1646140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12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FE5757-C785-4797-946F-CD590903DEE1}"/>
                  </a:ext>
                </a:extLst>
              </p:cNvPr>
              <p:cNvSpPr txBox="1"/>
              <p:nvPr/>
            </p:nvSpPr>
            <p:spPr>
              <a:xfrm>
                <a:off x="4982956" y="1023240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14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4948C2-56E4-45A0-AB7C-B3D5429D03EF}"/>
                  </a:ext>
                </a:extLst>
              </p:cNvPr>
              <p:cNvSpPr txBox="1"/>
              <p:nvPr/>
            </p:nvSpPr>
            <p:spPr>
              <a:xfrm>
                <a:off x="3957861" y="1029636"/>
                <a:ext cx="393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11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167568-2A9E-4C13-B494-993D98E09029}"/>
                  </a:ext>
                </a:extLst>
              </p:cNvPr>
              <p:cNvSpPr txBox="1"/>
              <p:nvPr/>
            </p:nvSpPr>
            <p:spPr>
              <a:xfrm>
                <a:off x="3957861" y="1669529"/>
                <a:ext cx="393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11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11C30A1-8895-4755-84A3-552ACA50AE30}"/>
                  </a:ext>
                </a:extLst>
              </p:cNvPr>
              <p:cNvSpPr txBox="1"/>
              <p:nvPr/>
            </p:nvSpPr>
            <p:spPr>
              <a:xfrm>
                <a:off x="3887662" y="420908"/>
                <a:ext cx="599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А1 +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5C26164-64EA-46BA-8BFE-0AA18BF7030F}"/>
                  </a:ext>
                </a:extLst>
              </p:cNvPr>
              <p:cNvSpPr txBox="1"/>
              <p:nvPr/>
            </p:nvSpPr>
            <p:spPr>
              <a:xfrm>
                <a:off x="5016143" y="429463"/>
                <a:ext cx="57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А2 -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100F77F-57C6-46E8-A4CA-023693088C77}"/>
                </a:ext>
              </a:extLst>
            </p:cNvPr>
            <p:cNvSpPr txBox="1"/>
            <p:nvPr/>
          </p:nvSpPr>
          <p:spPr>
            <a:xfrm>
              <a:off x="4208248" y="392391"/>
              <a:ext cx="64692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Катушка реле ( при подаче питания воздействует на контакты, </a:t>
              </a:r>
            </a:p>
            <a:p>
              <a:r>
                <a:rPr lang="ru-RU" dirty="0"/>
                <a:t>переводя их в противоположное состояние)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561796D-57FC-4C4B-B52F-BB16629791DA}"/>
                </a:ext>
              </a:extLst>
            </p:cNvPr>
            <p:cNvSpPr txBox="1"/>
            <p:nvPr/>
          </p:nvSpPr>
          <p:spPr>
            <a:xfrm>
              <a:off x="4192647" y="1082326"/>
              <a:ext cx="5270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Замыкающий контакт (</a:t>
              </a:r>
              <a:r>
                <a:rPr lang="en-US" dirty="0"/>
                <a:t> NO – </a:t>
              </a:r>
              <a:r>
                <a:rPr lang="ru-RU" dirty="0"/>
                <a:t>нормально открытый)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790D45C-B7A9-43D5-B373-713968E27E81}"/>
                </a:ext>
              </a:extLst>
            </p:cNvPr>
            <p:cNvSpPr txBox="1"/>
            <p:nvPr/>
          </p:nvSpPr>
          <p:spPr>
            <a:xfrm>
              <a:off x="4245826" y="1636467"/>
              <a:ext cx="533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Размыкающий контакт (</a:t>
              </a:r>
              <a:r>
                <a:rPr lang="en-US" dirty="0"/>
                <a:t> N</a:t>
              </a:r>
              <a:r>
                <a:rPr lang="ru-RU" dirty="0"/>
                <a:t>С</a:t>
              </a:r>
              <a:r>
                <a:rPr lang="en-US" dirty="0"/>
                <a:t> – </a:t>
              </a:r>
              <a:r>
                <a:rPr lang="ru-RU" dirty="0"/>
                <a:t>нормально закрытый)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B978C88-78F5-4BAD-BEF0-29FFE4A665F1}"/>
              </a:ext>
            </a:extLst>
          </p:cNvPr>
          <p:cNvSpPr txBox="1"/>
          <p:nvPr/>
        </p:nvSpPr>
        <p:spPr>
          <a:xfrm>
            <a:off x="10397275" y="2899708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CA63EE-DEC6-4A7B-BF25-9EFBABF15A0C}"/>
              </a:ext>
            </a:extLst>
          </p:cNvPr>
          <p:cNvSpPr txBox="1"/>
          <p:nvPr/>
        </p:nvSpPr>
        <p:spPr>
          <a:xfrm>
            <a:off x="10900306" y="2894202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04DD1B-AEAD-4CEB-A5DD-4B526FAF567D}"/>
              </a:ext>
            </a:extLst>
          </p:cNvPr>
          <p:cNvSpPr txBox="1"/>
          <p:nvPr/>
        </p:nvSpPr>
        <p:spPr>
          <a:xfrm>
            <a:off x="9918180" y="289981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25137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38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15460" y="4591048"/>
            <a:ext cx="323851" cy="542925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>
                <a:lumMod val="40000"/>
                <a:lumOff val="60000"/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241501" y="4591047"/>
            <a:ext cx="323851" cy="542925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>
                <a:lumMod val="40000"/>
                <a:lumOff val="60000"/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249024" y="4562472"/>
            <a:ext cx="323851" cy="542925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>
                <a:lumMod val="40000"/>
                <a:lumOff val="60000"/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731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61B8B9-CDB8-458E-86F9-A7337A24263F}"/>
              </a:ext>
            </a:extLst>
          </p:cNvPr>
          <p:cNvSpPr/>
          <p:nvPr/>
        </p:nvSpPr>
        <p:spPr>
          <a:xfrm>
            <a:off x="3523960" y="3044279"/>
            <a:ext cx="70909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967164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3472</TotalTime>
  <Words>132</Words>
  <Application>Microsoft Office PowerPoint</Application>
  <PresentationFormat>Широкоэкранный</PresentationFormat>
  <Paragraphs>31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Corbel</vt:lpstr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Kraftway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LOGO!  программирование</dc:title>
  <dc:creator>Зорькина Екатерина Павловна</dc:creator>
  <cp:lastModifiedBy>Студент</cp:lastModifiedBy>
  <cp:revision>47</cp:revision>
  <cp:lastPrinted>2023-05-14T14:11:53Z</cp:lastPrinted>
  <dcterms:created xsi:type="dcterms:W3CDTF">2017-05-23T14:13:19Z</dcterms:created>
  <dcterms:modified xsi:type="dcterms:W3CDTF">2024-04-19T05:02:18Z</dcterms:modified>
</cp:coreProperties>
</file>